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7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9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24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54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82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1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0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0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6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4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3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4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61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8352-22BF-4A79-AFC3-DEE270C9A3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Birch Meadow’s</a:t>
            </a:r>
            <a:br>
              <a:rPr lang="en-US" dirty="0"/>
            </a:br>
            <a:r>
              <a:rPr lang="en-US" dirty="0"/>
              <a:t>(Really Fun) </a:t>
            </a:r>
            <a:br>
              <a:rPr lang="en-US" dirty="0"/>
            </a:br>
            <a:r>
              <a:rPr lang="en-US" dirty="0"/>
              <a:t>Recorder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C9931-F434-4E04-A54C-26C4F78AA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84" y="5254341"/>
            <a:ext cx="11898834" cy="1093449"/>
          </a:xfrm>
        </p:spPr>
        <p:txBody>
          <a:bodyPr>
            <a:normAutofit/>
          </a:bodyPr>
          <a:lstStyle/>
          <a:p>
            <a:r>
              <a:rPr lang="en-US" dirty="0"/>
              <a:t>Overview and Live Demonstration of 3</a:t>
            </a:r>
            <a:r>
              <a:rPr lang="en-US" baseline="30000" dirty="0"/>
              <a:t>rd</a:t>
            </a:r>
            <a:r>
              <a:rPr lang="en-US" dirty="0"/>
              <a:t>-5</a:t>
            </a:r>
            <a:r>
              <a:rPr lang="en-US" baseline="30000" dirty="0"/>
              <a:t>th</a:t>
            </a:r>
            <a:r>
              <a:rPr lang="en-US" dirty="0"/>
              <a:t> grade Recorder, Ensemble and Notational Literacy Curriculum</a:t>
            </a:r>
          </a:p>
          <a:p>
            <a:r>
              <a:rPr lang="en-US" dirty="0"/>
              <a:t>- Mel </a:t>
            </a:r>
            <a:r>
              <a:rPr lang="en-US" dirty="0" err="1"/>
              <a:t>Steiger</a:t>
            </a:r>
            <a:r>
              <a:rPr lang="en-US" dirty="0"/>
              <a:t>, </a:t>
            </a:r>
            <a:r>
              <a:rPr lang="en-US" dirty="0" err="1"/>
              <a:t>M.Ed</a:t>
            </a:r>
            <a:r>
              <a:rPr lang="en-US" dirty="0"/>
              <a:t>, </a:t>
            </a:r>
            <a:r>
              <a:rPr lang="en-US" dirty="0" err="1"/>
              <a:t>M.Curriculum</a:t>
            </a:r>
            <a:r>
              <a:rPr lang="en-US" dirty="0"/>
              <a:t> &amp; Instruction, B. Music Ed.</a:t>
            </a:r>
          </a:p>
        </p:txBody>
      </p:sp>
      <p:pic>
        <p:nvPicPr>
          <p:cNvPr id="2050" name="Picture 2" descr="Image result for Birch Meadow Elementary School">
            <a:extLst>
              <a:ext uri="{FF2B5EF4-FFF2-40B4-BE49-F238E27FC236}">
                <a16:creationId xmlns:a16="http://schemas.microsoft.com/office/drawing/2014/main" id="{4C7FC043-B1EC-4507-85D8-838CB641B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802" y="0"/>
            <a:ext cx="3620199" cy="334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37B5B0-E478-48BB-9653-1AB4FCDA2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09410">
            <a:off x="8422960" y="-1090789"/>
            <a:ext cx="1272827" cy="712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35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5B92C-16BA-4B95-B297-F2B226BF5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Add EVEN MORE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EDA7F-229C-4FA4-896E-F7980763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in new notes! </a:t>
            </a:r>
          </a:p>
          <a:p>
            <a:r>
              <a:rPr lang="en-US" dirty="0"/>
              <a:t>Expand our repertoire</a:t>
            </a:r>
          </a:p>
          <a:p>
            <a:r>
              <a:rPr lang="en-US" dirty="0"/>
              <a:t>Play common folk songs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164E6-BC36-43C5-8677-EF9800FD0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751" y="2665136"/>
            <a:ext cx="2390775" cy="2428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465B98-7C7C-4FFA-8B4D-B321494838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34"/>
          <a:stretch/>
        </p:blipFill>
        <p:spPr>
          <a:xfrm>
            <a:off x="7175224" y="2665136"/>
            <a:ext cx="24003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3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32419-8F78-4211-BD39-9ABE0934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Add More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ABDCD-FE47-49BF-BCF1-56B58223F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pushing what we can accomplish!</a:t>
            </a:r>
          </a:p>
          <a:p>
            <a:r>
              <a:rPr lang="en-US" dirty="0"/>
              <a:t>Point out form, dynamics etc..</a:t>
            </a:r>
          </a:p>
          <a:p>
            <a:r>
              <a:rPr lang="en-US" dirty="0"/>
              <a:t>Harder mixes of notes and rhythms</a:t>
            </a:r>
          </a:p>
          <a:p>
            <a:r>
              <a:rPr lang="en-US" dirty="0"/>
              <a:t>“Bust Through” brick walls to add length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18C25-DE35-4762-BD16-DD1AD69D6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202" y="1359254"/>
            <a:ext cx="61055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3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787E9-4CEA-4304-A871-F7779253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7… BREAK ALL THE RULES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ADDD4-E322-429C-A424-2DACD6E44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skipping holes!</a:t>
            </a:r>
          </a:p>
          <a:p>
            <a:r>
              <a:rPr lang="en-US" dirty="0"/>
              <a:t>Remove our thumbs!</a:t>
            </a:r>
          </a:p>
          <a:p>
            <a:r>
              <a:rPr lang="en-US" dirty="0"/>
              <a:t>Tie notes together!</a:t>
            </a:r>
          </a:p>
          <a:p>
            <a:r>
              <a:rPr lang="en-US" dirty="0"/>
              <a:t>Decode Errors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E9BA78-3924-4EFF-96D7-EC73F71B9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238" y="2037314"/>
            <a:ext cx="8176959" cy="45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86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C714-2625-47FE-9D19-CD47710A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Add Harmony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E7200-4DB0-4250-9793-9243F9B30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2156026"/>
            <a:ext cx="10554574" cy="3636511"/>
          </a:xfrm>
        </p:spPr>
        <p:txBody>
          <a:bodyPr/>
          <a:lstStyle/>
          <a:p>
            <a:r>
              <a:rPr lang="en-US" dirty="0"/>
              <a:t>Start playing music with more than one part</a:t>
            </a:r>
          </a:p>
          <a:p>
            <a:r>
              <a:rPr lang="en-US" dirty="0"/>
              <a:t>Have students start working more independently</a:t>
            </a:r>
          </a:p>
          <a:p>
            <a:r>
              <a:rPr lang="en-US" dirty="0"/>
              <a:t>Have students start writing music</a:t>
            </a:r>
          </a:p>
          <a:p>
            <a:r>
              <a:rPr lang="en-US" dirty="0"/>
              <a:t>Add in </a:t>
            </a:r>
            <a:r>
              <a:rPr lang="en-US" dirty="0">
                <a:solidFill>
                  <a:srgbClr val="FF0000"/>
                </a:solidFill>
              </a:rPr>
              <a:t>extra spicy </a:t>
            </a:r>
            <a:r>
              <a:rPr lang="en-US" dirty="0"/>
              <a:t>notes like F# and C#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5374F54-3993-41E5-8B1A-05F62D33F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093872" y="-1207819"/>
            <a:ext cx="1298710" cy="726845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480E9F-75A1-4BDB-89DC-4B9FE1C77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900285" y="1448174"/>
            <a:ext cx="997993" cy="558543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E69F32C-AAEA-4C07-B00C-2020E8791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621522" y="3888192"/>
            <a:ext cx="779326" cy="436163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5401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AFEDBAA-4E2B-4594-8C78-9A5C6BE3A92D}"/>
              </a:ext>
            </a:extLst>
          </p:cNvPr>
          <p:cNvSpPr/>
          <p:nvPr/>
        </p:nvSpPr>
        <p:spPr>
          <a:xfrm>
            <a:off x="689112" y="2292624"/>
            <a:ext cx="2001081" cy="1735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lgerian" panose="04020705040A02060702" pitchFamily="82" charset="0"/>
              </a:rPr>
              <a:t>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B183FA-7802-4944-BC48-09BB8F614B3E}"/>
              </a:ext>
            </a:extLst>
          </p:cNvPr>
          <p:cNvSpPr/>
          <p:nvPr/>
        </p:nvSpPr>
        <p:spPr>
          <a:xfrm>
            <a:off x="2690193" y="2292624"/>
            <a:ext cx="2001081" cy="173587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Baskerville Old Face" panose="02020602080505020303" pitchFamily="18" charset="0"/>
              </a:rPr>
              <a:t>B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B4495D-9D87-4E24-8222-2FF733C320A7}"/>
              </a:ext>
            </a:extLst>
          </p:cNvPr>
          <p:cNvSpPr/>
          <p:nvPr/>
        </p:nvSpPr>
        <p:spPr>
          <a:xfrm>
            <a:off x="4691274" y="2292623"/>
            <a:ext cx="2001081" cy="1735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lgerian" panose="04020705040A02060702" pitchFamily="82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6521AB-072D-4E33-8282-5CD032FDD771}"/>
              </a:ext>
            </a:extLst>
          </p:cNvPr>
          <p:cNvSpPr/>
          <p:nvPr/>
        </p:nvSpPr>
        <p:spPr>
          <a:xfrm>
            <a:off x="6692355" y="2292624"/>
            <a:ext cx="2001081" cy="173587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Baskerville Old Face" panose="02020602080505020303" pitchFamily="18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EE1389-A1FF-4E01-B75D-0DD1C367DD45}"/>
              </a:ext>
            </a:extLst>
          </p:cNvPr>
          <p:cNvSpPr/>
          <p:nvPr/>
        </p:nvSpPr>
        <p:spPr>
          <a:xfrm>
            <a:off x="8693436" y="2292623"/>
            <a:ext cx="2001081" cy="1735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Algerian" panose="04020705040A02060702" pitchFamily="82" charset="0"/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67122E-B9EE-475C-9FFD-7A24BF6D4E83}"/>
              </a:ext>
            </a:extLst>
          </p:cNvPr>
          <p:cNvSpPr/>
          <p:nvPr/>
        </p:nvSpPr>
        <p:spPr>
          <a:xfrm>
            <a:off x="10920827" y="1456587"/>
            <a:ext cx="847104" cy="33937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B8A5FC-537A-40EC-957C-48860D8E3BDB}"/>
              </a:ext>
            </a:extLst>
          </p:cNvPr>
          <p:cNvSpPr/>
          <p:nvPr/>
        </p:nvSpPr>
        <p:spPr>
          <a:xfrm>
            <a:off x="-889874" y="994922"/>
            <a:ext cx="6581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Spring Rain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102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6498-646E-4D12-98D6-FB307592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Rain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D834E7D-BEF5-45C4-915C-6E2893B07F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212" b="23212"/>
          <a:stretch>
            <a:fillRect/>
          </a:stretch>
        </p:blipFill>
        <p:spPr>
          <a:xfrm>
            <a:off x="-5291" y="0"/>
            <a:ext cx="12192000" cy="4800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206F7-3223-4DC5-A8D0-795C48B68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Two-Part Recorder Piece in Rondo Form</a:t>
            </a:r>
          </a:p>
        </p:txBody>
      </p:sp>
    </p:spTree>
    <p:extLst>
      <p:ext uri="{BB962C8B-B14F-4D97-AF65-F5344CB8AC3E}">
        <p14:creationId xmlns:p14="http://schemas.microsoft.com/office/powerpoint/2010/main" val="28190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633368-B130-4177-83AE-6670BE30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being here!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653EAC-4F93-439E-912E-0581F7672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concludes our recorder presentation!</a:t>
            </a:r>
          </a:p>
        </p:txBody>
      </p:sp>
    </p:spTree>
    <p:extLst>
      <p:ext uri="{BB962C8B-B14F-4D97-AF65-F5344CB8AC3E}">
        <p14:creationId xmlns:p14="http://schemas.microsoft.com/office/powerpoint/2010/main" val="389940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BA3BB-FE41-4CBF-8844-AA7728E0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recorder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FA2B60-6BAF-4DA8-9F12-6CA94FEDA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4928568" y="-1953168"/>
            <a:ext cx="2089506" cy="11694277"/>
          </a:xfr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217906CB-8CD9-44A9-A31B-B97EE1976762}"/>
              </a:ext>
            </a:extLst>
          </p:cNvPr>
          <p:cNvSpPr/>
          <p:nvPr/>
        </p:nvSpPr>
        <p:spPr>
          <a:xfrm>
            <a:off x="4910424" y="4596215"/>
            <a:ext cx="2862469" cy="2261785"/>
          </a:xfrm>
          <a:prstGeom prst="wedgeEllipseCallout">
            <a:avLst>
              <a:gd name="adj1" fmla="val -201851"/>
              <a:gd name="adj2" fmla="val -62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HI</a:t>
            </a:r>
          </a:p>
        </p:txBody>
      </p:sp>
    </p:spTree>
    <p:extLst>
      <p:ext uri="{BB962C8B-B14F-4D97-AF65-F5344CB8AC3E}">
        <p14:creationId xmlns:p14="http://schemas.microsoft.com/office/powerpoint/2010/main" val="31090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21DE-E136-4FDE-8EDA-3EB7F00F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7188"/>
            <a:ext cx="12032974" cy="1209334"/>
          </a:xfrm>
        </p:spPr>
        <p:txBody>
          <a:bodyPr/>
          <a:lstStyle/>
          <a:p>
            <a:pPr algn="ctr"/>
            <a:r>
              <a:rPr lang="en-US" dirty="0"/>
              <a:t>Why do we learn to play the recorder in </a:t>
            </a:r>
            <a:br>
              <a:rPr lang="en-US" dirty="0"/>
            </a:b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, 4</a:t>
            </a:r>
            <a:r>
              <a:rPr lang="en-US" baseline="30000" dirty="0"/>
              <a:t>th</a:t>
            </a:r>
            <a:r>
              <a:rPr lang="en-US" dirty="0"/>
              <a:t> and 5</a:t>
            </a:r>
            <a:r>
              <a:rPr lang="en-US" baseline="30000" dirty="0"/>
              <a:t>th</a:t>
            </a:r>
            <a:r>
              <a:rPr lang="en-US" dirty="0"/>
              <a:t> grade?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05287-73E4-4A1D-A0AE-9D0786C7AE98}"/>
              </a:ext>
            </a:extLst>
          </p:cNvPr>
          <p:cNvSpPr txBox="1"/>
          <p:nvPr/>
        </p:nvSpPr>
        <p:spPr>
          <a:xfrm>
            <a:off x="1378225" y="2398644"/>
            <a:ext cx="978010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It’s a really big part of our curriculum and helps us learn to work together to play in a group- or ensemble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It helps us learn to read music and apply that skill immediately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Its fun!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83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EAA6-9007-4CC0-B9B9-3281876C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what most people think of when imagining the sounds a recorder makes…</a:t>
            </a:r>
          </a:p>
        </p:txBody>
      </p:sp>
      <p:pic>
        <p:nvPicPr>
          <p:cNvPr id="1026" name="Picture 2" descr="Image result for Kid covering ears">
            <a:extLst>
              <a:ext uri="{FF2B5EF4-FFF2-40B4-BE49-F238E27FC236}">
                <a16:creationId xmlns:a16="http://schemas.microsoft.com/office/drawing/2014/main" id="{C52E375C-938D-4456-BE46-D908D150C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7" b="97586" l="7143" r="97059">
                        <a14:foregroundMark x1="44538" y1="14828" x2="44538" y2="14828"/>
                        <a14:foregroundMark x1="43067" y1="7241" x2="43067" y2="7241"/>
                        <a14:foregroundMark x1="46849" y1="6207" x2="46849" y2="6207"/>
                        <a14:foregroundMark x1="7143" y1="51724" x2="7143" y2="51724"/>
                        <a14:foregroundMark x1="92857" y1="45862" x2="92857" y2="45862"/>
                        <a14:foregroundMark x1="97059" y1="46552" x2="97059" y2="46552"/>
                        <a14:foregroundMark x1="59664" y1="91034" x2="59664" y2="91034"/>
                        <a14:foregroundMark x1="56723" y1="97586" x2="56723" y2="9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0962">
            <a:off x="-556590" y="2958875"/>
            <a:ext cx="45339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id covering ears">
            <a:extLst>
              <a:ext uri="{FF2B5EF4-FFF2-40B4-BE49-F238E27FC236}">
                <a16:creationId xmlns:a16="http://schemas.microsoft.com/office/drawing/2014/main" id="{127C9ADA-22AD-4279-AB65-3E98DC2DC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96" b="98503" l="9471" r="89694">
                        <a14:foregroundMark x1="32312" y1="8383" x2="46518" y2="5090"/>
                        <a14:foregroundMark x1="46518" y1="5090" x2="60446" y2="6886"/>
                        <a14:foregroundMark x1="60446" y1="6886" x2="60724" y2="6886"/>
                        <a14:foregroundMark x1="22563" y1="91317" x2="38997" y2="99102"/>
                        <a14:foregroundMark x1="38997" y1="99102" x2="69081" y2="97605"/>
                        <a14:foregroundMark x1="69081" y1="97605" x2="77437" y2="84132"/>
                        <a14:foregroundMark x1="77437" y1="84132" x2="62674" y2="79042"/>
                        <a14:foregroundMark x1="62674" y1="79042" x2="47075" y2="85928"/>
                        <a14:foregroundMark x1="47075" y1="85928" x2="32033" y2="87425"/>
                        <a14:foregroundMark x1="32033" y1="87425" x2="22006" y2="93114"/>
                        <a14:foregroundMark x1="26184" y1="98503" x2="81058" y2="98204"/>
                        <a14:foregroundMark x1="38440" y1="2395" x2="55710" y2="1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1920">
            <a:off x="9086264" y="2969571"/>
            <a:ext cx="341947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creaming goat">
            <a:extLst>
              <a:ext uri="{FF2B5EF4-FFF2-40B4-BE49-F238E27FC236}">
                <a16:creationId xmlns:a16="http://schemas.microsoft.com/office/drawing/2014/main" id="{FD4E3EB7-1AB4-4DFB-BC97-0E675D694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" b="99792" l="10000" r="93594">
                        <a14:foregroundMark x1="50313" y1="12083" x2="50313" y2="12083"/>
                        <a14:foregroundMark x1="52188" y1="8125" x2="52188" y2="8125"/>
                        <a14:foregroundMark x1="54219" y1="13750" x2="54219" y2="13750"/>
                        <a14:foregroundMark x1="62969" y1="50833" x2="62969" y2="50833"/>
                        <a14:foregroundMark x1="67188" y1="56875" x2="69063" y2="62083"/>
                        <a14:foregroundMark x1="71094" y1="67708" x2="71094" y2="67708"/>
                        <a14:foregroundMark x1="61406" y1="85417" x2="61406" y2="85417"/>
                        <a14:foregroundMark x1="42656" y1="86042" x2="54531" y2="91875"/>
                        <a14:foregroundMark x1="54531" y1="91875" x2="66406" y2="92083"/>
                        <a14:foregroundMark x1="20156" y1="76875" x2="11875" y2="85625"/>
                        <a14:foregroundMark x1="11875" y1="85625" x2="8594" y2="97500"/>
                        <a14:foregroundMark x1="8594" y1="97500" x2="22969" y2="99583"/>
                        <a14:foregroundMark x1="22969" y1="99583" x2="36094" y2="99375"/>
                        <a14:foregroundMark x1="36094" y1="99375" x2="76719" y2="99792"/>
                        <a14:foregroundMark x1="76719" y1="99792" x2="73594" y2="87292"/>
                        <a14:foregroundMark x1="73594" y1="87292" x2="52344" y2="73750"/>
                        <a14:foregroundMark x1="52344" y1="73750" x2="21563" y2="76042"/>
                        <a14:foregroundMark x1="21563" y1="76042" x2="17969" y2="77708"/>
                        <a14:foregroundMark x1="27031" y1="15625" x2="26691" y2="15348"/>
                        <a14:foregroundMark x1="9375" y1="1250" x2="9844" y2="15000"/>
                        <a14:foregroundMark x1="9844" y1="15000" x2="17013" y2="27361"/>
                        <a14:foregroundMark x1="20831" y1="38355" x2="15313" y2="62083"/>
                        <a14:foregroundMark x1="15313" y1="62083" x2="24063" y2="85000"/>
                        <a14:foregroundMark x1="24063" y1="85000" x2="40781" y2="91667"/>
                        <a14:foregroundMark x1="40781" y1="91667" x2="51250" y2="91667"/>
                        <a14:foregroundMark x1="51250" y1="91667" x2="72031" y2="83958"/>
                        <a14:foregroundMark x1="72031" y1="83958" x2="77031" y2="72708"/>
                        <a14:foregroundMark x1="77031" y1="72708" x2="76875" y2="59792"/>
                        <a14:foregroundMark x1="73081" y1="47727" x2="72813" y2="46875"/>
                        <a14:foregroundMark x1="76875" y1="59792" x2="73229" y2="48198"/>
                        <a14:foregroundMark x1="79152" y1="36544" x2="79844" y2="35417"/>
                        <a14:foregroundMark x1="72813" y1="46875" x2="73933" y2="45050"/>
                        <a14:foregroundMark x1="84185" y1="31489" x2="88594" y2="27500"/>
                        <a14:foregroundMark x1="79844" y1="35417" x2="80322" y2="34984"/>
                        <a14:foregroundMark x1="88594" y1="27500" x2="95469" y2="16458"/>
                        <a14:foregroundMark x1="95469" y1="16458" x2="96250" y2="3125"/>
                        <a14:foregroundMark x1="96250" y1="3125" x2="85469" y2="3542"/>
                        <a14:foregroundMark x1="80859" y1="7546" x2="80456" y2="7896"/>
                        <a14:foregroundMark x1="85469" y1="3542" x2="85069" y2="3890"/>
                        <a14:foregroundMark x1="60870" y1="8198" x2="54688" y2="3333"/>
                        <a14:foregroundMark x1="54688" y1="3333" x2="44219" y2="833"/>
                        <a14:foregroundMark x1="44219" y1="833" x2="39072" y2="2922"/>
                        <a14:foregroundMark x1="74531" y1="37500" x2="90625" y2="20833"/>
                        <a14:foregroundMark x1="90625" y1="20833" x2="93594" y2="7917"/>
                        <a14:foregroundMark x1="93594" y1="7917" x2="82813" y2="8333"/>
                        <a14:foregroundMark x1="82813" y1="8333" x2="75000" y2="17083"/>
                        <a14:foregroundMark x1="75000" y1="17083" x2="72188" y2="30000"/>
                        <a14:foregroundMark x1="72188" y1="30000" x2="75625" y2="37500"/>
                        <a14:backgroundMark x1="62656" y1="10000" x2="69375" y2="19167"/>
                        <a14:backgroundMark x1="73272" y1="16432" x2="74001" y2="15921"/>
                        <a14:backgroundMark x1="69375" y1="19167" x2="72213" y2="17176"/>
                        <a14:backgroundMark x1="83891" y1="5263" x2="85000" y2="3750"/>
                        <a14:backgroundMark x1="82180" y1="7598" x2="82345" y2="7373"/>
                        <a14:backgroundMark x1="85000" y1="3750" x2="64844" y2="5000"/>
                        <a14:backgroundMark x1="64844" y1="5000" x2="62969" y2="10625"/>
                        <a14:backgroundMark x1="78322" y1="8790" x2="71250" y2="11667"/>
                        <a14:backgroundMark x1="71250" y1="11667" x2="65781" y2="10208"/>
                        <a14:backgroundMark x1="73750" y1="45625" x2="84063" y2="31875"/>
                        <a14:backgroundMark x1="39688" y1="3958" x2="29375" y2="8333"/>
                        <a14:backgroundMark x1="29375" y1="8333" x2="19063" y2="7708"/>
                        <a14:backgroundMark x1="19063" y1="7708" x2="9375" y2="1458"/>
                        <a14:backgroundMark x1="18750" y1="8958" x2="27813" y2="13542"/>
                        <a14:backgroundMark x1="27813" y1="13542" x2="28125" y2="11042"/>
                        <a14:backgroundMark x1="17188" y1="27292" x2="19844" y2="3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93" y="2679885"/>
            <a:ext cx="5014297" cy="376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at Scream">
            <a:hlinkClick r:id="" action="ppaction://media"/>
            <a:extLst>
              <a:ext uri="{FF2B5EF4-FFF2-40B4-BE49-F238E27FC236}">
                <a16:creationId xmlns:a16="http://schemas.microsoft.com/office/drawing/2014/main" id="{D7B2E5B4-55EF-439A-A693-B90A78F8EC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00071" y="6077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9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AB5D7-BF15-40E8-B6DE-E26E6E9B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it doesn’t have to be that way!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A1DA1-948E-4BFB-B76E-999665560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222287"/>
            <a:ext cx="12284764" cy="3636511"/>
          </a:xfrm>
        </p:spPr>
        <p:txBody>
          <a:bodyPr>
            <a:normAutofit/>
          </a:bodyPr>
          <a:lstStyle/>
          <a:p>
            <a:r>
              <a:rPr lang="en-US" sz="2800" dirty="0"/>
              <a:t>Recorders SHOULD sound beautiful with an even tone- they SHOULD be a pleasant listening ( and playing) experience.</a:t>
            </a:r>
          </a:p>
          <a:p>
            <a:r>
              <a:rPr lang="en-US" sz="2800" dirty="0"/>
              <a:t>To Achieve this, we start working on how we SOUND in 3</a:t>
            </a:r>
            <a:r>
              <a:rPr lang="en-US" sz="2800" baseline="30000" dirty="0"/>
              <a:t>rd</a:t>
            </a:r>
            <a:r>
              <a:rPr lang="en-US" sz="2800" dirty="0"/>
              <a:t> grade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55774-E8D0-407D-BDC5-332489515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110071" y="1208104"/>
            <a:ext cx="1593575" cy="8918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B59C18-C53A-4881-BF27-8970F0882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0" b="99552" l="10000" r="98300">
                        <a14:foregroundMark x1="40000" y1="76233" x2="59000" y2="84454"/>
                        <a14:foregroundMark x1="59000" y1="84454" x2="90900" y2="76233"/>
                        <a14:foregroundMark x1="90900" y1="76233" x2="90900" y2="76233"/>
                        <a14:foregroundMark x1="95700" y1="69058" x2="93500" y2="94320"/>
                        <a14:foregroundMark x1="93500" y1="94320" x2="37800" y2="96263"/>
                        <a14:foregroundMark x1="98700" y1="68311" x2="97400" y2="92975"/>
                        <a14:foregroundMark x1="97400" y1="92975" x2="98300" y2="99552"/>
                        <a14:foregroundMark x1="76100" y1="11809" x2="66500" y2="85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0174" y="-121460"/>
            <a:ext cx="3048000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4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54DEB-EB51-4F9E-BA0B-920466D5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Breath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49FAD-EB35-44F8-A56F-CC226C0BC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4617644" cy="3636511"/>
          </a:xfrm>
        </p:spPr>
        <p:txBody>
          <a:bodyPr/>
          <a:lstStyle/>
          <a:p>
            <a:r>
              <a:rPr lang="en-US" sz="2000" dirty="0"/>
              <a:t>We learn to control our breath using “too” breath.</a:t>
            </a:r>
          </a:p>
          <a:p>
            <a:r>
              <a:rPr lang="en-US" sz="2000" dirty="0"/>
              <a:t>This helps us to articulate the notes!</a:t>
            </a:r>
          </a:p>
          <a:p>
            <a:r>
              <a:rPr lang="en-US" sz="2000" dirty="0"/>
              <a:t>We don’t even earn the right to use the whole recorder until we master this skill… we only get the head joint!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Image result for Cloud Blowing">
            <a:extLst>
              <a:ext uri="{FF2B5EF4-FFF2-40B4-BE49-F238E27FC236}">
                <a16:creationId xmlns:a16="http://schemas.microsoft.com/office/drawing/2014/main" id="{690D6029-E6F7-4D45-AE64-D94E686F9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86" y="2031218"/>
            <a:ext cx="5945641" cy="365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2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0C5C-27B2-4049-BD7F-7A31F737D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Reading Rhythms with our breath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77167-8B2C-4D57-BE61-4CD56C26B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507" y="2702169"/>
            <a:ext cx="8514984" cy="2147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E63FE0-39BA-49A4-9EE1-4714FBC4E959}"/>
              </a:ext>
            </a:extLst>
          </p:cNvPr>
          <p:cNvSpPr txBox="1"/>
          <p:nvPr/>
        </p:nvSpPr>
        <p:spPr>
          <a:xfrm>
            <a:off x="1838507" y="5218332"/>
            <a:ext cx="851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Students use “Too” breath to articulate each note</a:t>
            </a:r>
          </a:p>
        </p:txBody>
      </p:sp>
    </p:spTree>
    <p:extLst>
      <p:ext uri="{BB962C8B-B14F-4D97-AF65-F5344CB8AC3E}">
        <p14:creationId xmlns:p14="http://schemas.microsoft.com/office/powerpoint/2010/main" val="211056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EEF91-D84F-4ABF-B214-33CF0BB5D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Learn Line Vs. Space, 1 vs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FD880-156E-4001-885B-EE0B44A4C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4535166" cy="3636511"/>
          </a:xfrm>
        </p:spPr>
        <p:txBody>
          <a:bodyPr>
            <a:normAutofit/>
          </a:bodyPr>
          <a:lstStyle/>
          <a:p>
            <a:r>
              <a:rPr lang="en-US" sz="2800" dirty="0"/>
              <a:t>Modified Musical Staff</a:t>
            </a:r>
          </a:p>
          <a:p>
            <a:r>
              <a:rPr lang="en-US" sz="2800" dirty="0"/>
              <a:t>Focus on opposites</a:t>
            </a:r>
          </a:p>
          <a:p>
            <a:pPr lvl="1"/>
            <a:r>
              <a:rPr lang="en-US" sz="2600" dirty="0"/>
              <a:t>Line Vs. Space</a:t>
            </a:r>
          </a:p>
          <a:p>
            <a:pPr lvl="1"/>
            <a:r>
              <a:rPr lang="en-US" sz="2600" dirty="0"/>
              <a:t>1 fingers vs 2</a:t>
            </a:r>
          </a:p>
          <a:p>
            <a:pPr lvl="1"/>
            <a:r>
              <a:rPr lang="en-US" sz="2600" dirty="0"/>
              <a:t>B Vs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E36989-2751-4062-91E8-15E354446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431" y="2881726"/>
            <a:ext cx="2000250" cy="2790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BB3803-8F37-4448-B270-3FB031010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253" y="2900775"/>
            <a:ext cx="2047875" cy="27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5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5375-09EC-4F46-9590-CA972B1DC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Add More Notes!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ED54E1-A397-496D-81F8-E9D0BE5E1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375" y="2878931"/>
            <a:ext cx="54292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84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435</TotalTime>
  <Words>386</Words>
  <Application>Microsoft Office PowerPoint</Application>
  <PresentationFormat>Widescreen</PresentationFormat>
  <Paragraphs>61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Algerian</vt:lpstr>
      <vt:lpstr>Arial</vt:lpstr>
      <vt:lpstr>Baskerville Old Face</vt:lpstr>
      <vt:lpstr>Century Gothic</vt:lpstr>
      <vt:lpstr>Wingdings 2</vt:lpstr>
      <vt:lpstr>Quotable</vt:lpstr>
      <vt:lpstr> Birch Meadow’s (Really Fun)  Recorder Program</vt:lpstr>
      <vt:lpstr>This is a recorder</vt:lpstr>
      <vt:lpstr>Why do we learn to play the recorder in  3rd, 4th and 5th grade?</vt:lpstr>
      <vt:lpstr>This is what most people think of when imagining the sounds a recorder makes…</vt:lpstr>
      <vt:lpstr>But it doesn’t have to be that way!</vt:lpstr>
      <vt:lpstr>Step 1: Breath Control</vt:lpstr>
      <vt:lpstr>Reading Rhythms with our breath</vt:lpstr>
      <vt:lpstr>Step 2: Learn Line Vs. Space, 1 vs 2</vt:lpstr>
      <vt:lpstr>Step 3: Add More Notes!</vt:lpstr>
      <vt:lpstr>Step 4: Add EVEN MORE NOTES</vt:lpstr>
      <vt:lpstr>Step 6: Add More Measures</vt:lpstr>
      <vt:lpstr>Step 7… BREAK ALL THE RULES</vt:lpstr>
      <vt:lpstr>Step 8: Add Harmony</vt:lpstr>
      <vt:lpstr>PowerPoint Presentation</vt:lpstr>
      <vt:lpstr>Spring Rain</vt:lpstr>
      <vt:lpstr>Thank you for being here!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 (Pretty Awesome)  Recorder Program</dc:title>
  <dc:creator>Steiger, Melissa</dc:creator>
  <cp:lastModifiedBy>Steiger, Melissa</cp:lastModifiedBy>
  <cp:revision>16</cp:revision>
  <dcterms:created xsi:type="dcterms:W3CDTF">2018-03-26T16:52:15Z</dcterms:created>
  <dcterms:modified xsi:type="dcterms:W3CDTF">2018-04-11T18:32:31Z</dcterms:modified>
</cp:coreProperties>
</file>